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9" r:id="rId2"/>
    <p:sldId id="263" r:id="rId3"/>
    <p:sldId id="266" r:id="rId4"/>
    <p:sldId id="259" r:id="rId5"/>
    <p:sldId id="260" r:id="rId6"/>
    <p:sldId id="261" r:id="rId7"/>
    <p:sldId id="262" r:id="rId8"/>
    <p:sldId id="264" r:id="rId9"/>
    <p:sldId id="267" r:id="rId10"/>
    <p:sldId id="265" r:id="rId11"/>
    <p:sldId id="268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4A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 autoAdjust="0"/>
    <p:restoredTop sz="86387" autoAdjust="0"/>
  </p:normalViewPr>
  <p:slideViewPr>
    <p:cSldViewPr snapToGrid="0" snapToObjects="1">
      <p:cViewPr varScale="1">
        <p:scale>
          <a:sx n="79" d="100"/>
          <a:sy n="79" d="100"/>
        </p:scale>
        <p:origin x="1020" y="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7EE10-BF14-FC48-BE4A-52EE3E9A6515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03E09-DED6-B346-9BF4-E8C6E86C79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7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Have each group create</a:t>
            </a:r>
            <a:r>
              <a:rPr lang="en-CA" baseline="0" dirty="0" smtClean="0"/>
              <a:t> this image, one step at a time, on a large piece of chart paper.</a:t>
            </a:r>
          </a:p>
          <a:p>
            <a:pPr marL="228600" indent="-228600">
              <a:buFont typeface="+mj-lt"/>
              <a:buAutoNum type="arabicPeriod"/>
            </a:pPr>
            <a:r>
              <a:rPr lang="en-CA" baseline="0" dirty="0" smtClean="0"/>
              <a:t>Start with your value proposition.</a:t>
            </a:r>
          </a:p>
          <a:p>
            <a:pPr marL="228600" indent="-228600">
              <a:buFont typeface="+mj-lt"/>
              <a:buAutoNum type="arabicPeriod"/>
            </a:pPr>
            <a:r>
              <a:rPr lang="en-CA" baseline="0" dirty="0" smtClean="0"/>
              <a:t>Right side: How will this idea generate money?</a:t>
            </a:r>
          </a:p>
          <a:p>
            <a:pPr marL="228600" indent="-228600">
              <a:buFont typeface="+mj-lt"/>
              <a:buAutoNum type="arabicPeriod"/>
            </a:pPr>
            <a:r>
              <a:rPr lang="en-CA" baseline="0" dirty="0" smtClean="0"/>
              <a:t>Left side: What will I need to invest to get this idea off the ground?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93361-1D5E-48BB-9609-B6D2C99CDFD7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5847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03E09-DED6-B346-9BF4-E8C6E86C794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84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NOTE: F</a:t>
            </a:r>
            <a:r>
              <a:rPr lang="en-CA" baseline="0" dirty="0" smtClean="0"/>
              <a:t>eel free to further adapt the language of this structure to fit the unique learning needs of </a:t>
            </a:r>
            <a:r>
              <a:rPr lang="en-CA" baseline="0" smtClean="0"/>
              <a:t>your audience.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93361-1D5E-48BB-9609-B6D2C99CDFD7}" type="slidenum">
              <a:rPr lang="en-CA" smtClean="0"/>
              <a:pPr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33455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NOTE: F</a:t>
            </a:r>
            <a:r>
              <a:rPr lang="en-CA" baseline="0" dirty="0" smtClean="0"/>
              <a:t>eel free to further adapt the language of this structure to fit the unique learning needs of </a:t>
            </a:r>
            <a:r>
              <a:rPr lang="en-CA" baseline="0" smtClean="0"/>
              <a:t>your audience.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93361-1D5E-48BB-9609-B6D2C99CDFD7}" type="slidenum">
              <a:rPr lang="en-CA" smtClean="0"/>
              <a:pPr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33455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F78-2674-5C44-8884-047870338F7B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24F7-E383-3B4D-81DD-D4F43A7CC9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70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F78-2674-5C44-8884-047870338F7B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24F7-E383-3B4D-81DD-D4F43A7CC9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82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F78-2674-5C44-8884-047870338F7B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24F7-E383-3B4D-81DD-D4F43A7CC9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38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F78-2674-5C44-8884-047870338F7B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24F7-E383-3B4D-81DD-D4F43A7CC9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2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F78-2674-5C44-8884-047870338F7B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24F7-E383-3B4D-81DD-D4F43A7CC9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5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F78-2674-5C44-8884-047870338F7B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24F7-E383-3B4D-81DD-D4F43A7CC9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37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F78-2674-5C44-8884-047870338F7B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24F7-E383-3B4D-81DD-D4F43A7CC9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F78-2674-5C44-8884-047870338F7B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24F7-E383-3B4D-81DD-D4F43A7CC9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91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F78-2674-5C44-8884-047870338F7B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24F7-E383-3B4D-81DD-D4F43A7CC9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87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F78-2674-5C44-8884-047870338F7B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24F7-E383-3B4D-81DD-D4F43A7CC9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02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2F78-2674-5C44-8884-047870338F7B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624F7-E383-3B4D-81DD-D4F43A7CC9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95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D2F78-2674-5C44-8884-047870338F7B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624F7-E383-3B4D-81DD-D4F43A7CC9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11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5000"/>
                    </a14:imgEffect>
                    <a14:imgEffect>
                      <a14:saturation sat="82000"/>
                    </a14:imgEffect>
                    <a14:imgEffect>
                      <a14:brightnessContrast bright="5000" contrast="7000"/>
                    </a14:imgEffect>
                  </a14:imgLayer>
                </a14:imgProps>
              </a:ext>
            </a:extLst>
          </a:blip>
          <a:srcRect l="24358" t="24285" r="21166" b="7334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84EDB-87B6-41FC-A248-F755DBE556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04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/>
          <a:srcRect l="33182" t="21650" r="18409" b="14646"/>
          <a:stretch/>
        </p:blipFill>
        <p:spPr>
          <a:xfrm>
            <a:off x="3185" y="-9189"/>
            <a:ext cx="9160336" cy="515268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34176" y="3389972"/>
            <a:ext cx="4315518" cy="1522141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4605452" y="3389972"/>
            <a:ext cx="4293214" cy="1522141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 dirty="0"/>
          </a:p>
        </p:txBody>
      </p:sp>
      <p:grpSp>
        <p:nvGrpSpPr>
          <p:cNvPr id="12" name="Group 11"/>
          <p:cNvGrpSpPr/>
          <p:nvPr/>
        </p:nvGrpSpPr>
        <p:grpSpPr>
          <a:xfrm>
            <a:off x="3729938" y="217448"/>
            <a:ext cx="1687563" cy="3881884"/>
            <a:chOff x="4973250" y="289931"/>
            <a:chExt cx="2250084" cy="5175844"/>
          </a:xfrm>
        </p:grpSpPr>
        <p:sp>
          <p:nvSpPr>
            <p:cNvPr id="2" name="Rectangle 1"/>
            <p:cNvSpPr/>
            <p:nvPr/>
          </p:nvSpPr>
          <p:spPr>
            <a:xfrm>
              <a:off x="4980872" y="289931"/>
              <a:ext cx="2230248" cy="4155687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973250" y="459275"/>
              <a:ext cx="2250084" cy="50065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YOUR IDEA</a:t>
              </a:r>
            </a:p>
            <a:p>
              <a:pPr algn="ctr"/>
              <a:endParaRPr lang="en-CA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CA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 idea</a:t>
              </a:r>
            </a:p>
            <a:p>
              <a:pPr algn="ctr"/>
              <a:endParaRPr lang="en-C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CA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Lesson idea</a:t>
              </a:r>
            </a:p>
            <a:p>
              <a:pPr algn="ctr"/>
              <a:endParaRPr lang="en-C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CA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Thesis statement</a:t>
              </a:r>
            </a:p>
            <a:p>
              <a:pPr algn="ctr"/>
              <a:endParaRPr lang="en-C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en-CA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Hypothesis</a:t>
              </a:r>
            </a:p>
            <a:p>
              <a:pPr marL="214313" indent="-214313" algn="ctr">
                <a:buFont typeface="Arial" panose="020B0604020202020204" pitchFamily="34" charset="0"/>
                <a:buChar char="•"/>
              </a:pPr>
              <a:endParaRPr lang="en-CA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214313" indent="-214313" algn="ctr">
                <a:buFont typeface="Arial" panose="020B0604020202020204" pitchFamily="34" charset="0"/>
                <a:buChar char="•"/>
              </a:pPr>
              <a:endParaRPr lang="en-CA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endParaRPr lang="en-CA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28960" y="3431762"/>
            <a:ext cx="4125951" cy="37707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sz="2000" b="1" dirty="0">
                <a:solidFill>
                  <a:srgbClr val="FFFFFF"/>
                </a:solidFill>
              </a:rPr>
              <a:t>The </a:t>
            </a:r>
            <a:r>
              <a:rPr lang="en-CA" sz="2000" b="1" dirty="0" smtClean="0">
                <a:solidFill>
                  <a:srgbClr val="FFFFFF"/>
                </a:solidFill>
              </a:rPr>
              <a:t>cost </a:t>
            </a:r>
            <a:r>
              <a:rPr lang="en-CA" sz="2000" b="1" dirty="0">
                <a:solidFill>
                  <a:srgbClr val="FFFFFF"/>
                </a:solidFill>
              </a:rPr>
              <a:t>of </a:t>
            </a:r>
            <a:r>
              <a:rPr lang="en-CA" sz="2000" b="1" dirty="0" smtClean="0">
                <a:solidFill>
                  <a:srgbClr val="FFFFFF"/>
                </a:solidFill>
              </a:rPr>
              <a:t>your </a:t>
            </a:r>
            <a:r>
              <a:rPr lang="en-CA" sz="2000" b="1" dirty="0">
                <a:solidFill>
                  <a:srgbClr val="FFFFFF"/>
                </a:solidFill>
              </a:rPr>
              <a:t>i</a:t>
            </a:r>
            <a:r>
              <a:rPr lang="en-CA" sz="2000" b="1" dirty="0" smtClean="0">
                <a:solidFill>
                  <a:srgbClr val="FFFFFF"/>
                </a:solidFill>
              </a:rPr>
              <a:t>dea</a:t>
            </a:r>
            <a:endParaRPr lang="en-CA" sz="20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4969" y="3435580"/>
            <a:ext cx="4220740" cy="37707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sz="2000" b="1" dirty="0"/>
              <a:t>The </a:t>
            </a:r>
            <a:r>
              <a:rPr lang="en-CA" sz="2000" b="1" dirty="0" smtClean="0"/>
              <a:t>value </a:t>
            </a:r>
            <a:r>
              <a:rPr lang="en-CA" sz="2000" b="1" dirty="0"/>
              <a:t>of </a:t>
            </a:r>
            <a:r>
              <a:rPr lang="en-CA" sz="2000" b="1" dirty="0" smtClean="0"/>
              <a:t>your </a:t>
            </a:r>
            <a:r>
              <a:rPr lang="en-CA" sz="2000" b="1" dirty="0"/>
              <a:t>i</a:t>
            </a:r>
            <a:r>
              <a:rPr lang="en-CA" sz="2000" b="1" dirty="0" smtClean="0"/>
              <a:t>dea</a:t>
            </a:r>
            <a:endParaRPr lang="en-CA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700235" y="3753639"/>
            <a:ext cx="4220740" cy="80791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CA" sz="1600" dirty="0"/>
              <a:t>Social </a:t>
            </a:r>
            <a:r>
              <a:rPr lang="en-CA" sz="1600" dirty="0" smtClean="0"/>
              <a:t>value</a:t>
            </a:r>
            <a:endParaRPr lang="en-CA" sz="1600" dirty="0"/>
          </a:p>
          <a:p>
            <a:pPr marL="285750" indent="-285750">
              <a:buFont typeface="Arial"/>
              <a:buChar char="•"/>
            </a:pPr>
            <a:r>
              <a:rPr lang="en-CA" sz="1600" dirty="0"/>
              <a:t>Academic </a:t>
            </a:r>
            <a:r>
              <a:rPr lang="en-CA" sz="1600" dirty="0" smtClean="0"/>
              <a:t>value</a:t>
            </a:r>
            <a:endParaRPr lang="en-CA" sz="1600" dirty="0"/>
          </a:p>
          <a:p>
            <a:pPr marL="285750" indent="-285750">
              <a:buFont typeface="Arial"/>
              <a:buChar char="•"/>
            </a:pPr>
            <a:r>
              <a:rPr lang="en-CA" sz="1600" dirty="0"/>
              <a:t>Monetary </a:t>
            </a:r>
            <a:r>
              <a:rPr lang="en-CA" sz="1600" dirty="0" smtClean="0"/>
              <a:t>value</a:t>
            </a:r>
            <a:endParaRPr lang="en-CA" sz="16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5449653" y="204001"/>
            <a:ext cx="3451319" cy="3229796"/>
            <a:chOff x="7263127" y="276655"/>
            <a:chExt cx="4601758" cy="4306394"/>
          </a:xfrm>
        </p:grpSpPr>
        <p:sp>
          <p:nvSpPr>
            <p:cNvPr id="14" name="Rectangle 13"/>
            <p:cNvSpPr/>
            <p:nvPr/>
          </p:nvSpPr>
          <p:spPr>
            <a:xfrm>
              <a:off x="7300320" y="276655"/>
              <a:ext cx="2230248" cy="2042800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634637" y="282054"/>
              <a:ext cx="2230248" cy="4163564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300320" y="2409809"/>
              <a:ext cx="2230248" cy="2042800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411834" y="282730"/>
              <a:ext cx="1992350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/>
                <a:t>Audience </a:t>
              </a:r>
              <a:r>
                <a:rPr lang="en-CA" b="1" dirty="0" smtClean="0"/>
                <a:t>relationships</a:t>
              </a:r>
              <a:endParaRPr lang="en-CA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11834" y="2428627"/>
              <a:ext cx="199235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/>
                <a:t>Channels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752688" y="644159"/>
              <a:ext cx="1992350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/>
                <a:t>Audience </a:t>
              </a:r>
              <a:r>
                <a:rPr lang="en-CA" b="1" dirty="0" smtClean="0"/>
                <a:t>segments</a:t>
              </a:r>
              <a:endParaRPr lang="en-CA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15190" y="2855988"/>
              <a:ext cx="2215380" cy="1272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400" dirty="0"/>
                <a:t>What are some different ways of presenting your </a:t>
              </a:r>
              <a:r>
                <a:rPr lang="en-CA" sz="1400" dirty="0" smtClean="0"/>
                <a:t>idea?</a:t>
              </a:r>
              <a:endParaRPr lang="en-CA" sz="14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9642063" y="1587357"/>
              <a:ext cx="2218208" cy="2995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400" dirty="0"/>
                <a:t>Who is your idea for?</a:t>
              </a:r>
            </a:p>
            <a:p>
              <a:pPr algn="ctr"/>
              <a:endParaRPr lang="en-CA" sz="1400" dirty="0"/>
            </a:p>
            <a:p>
              <a:pPr algn="ctr"/>
              <a:r>
                <a:rPr lang="en-CA" sz="1400" dirty="0"/>
                <a:t>What are the needs of this group?</a:t>
              </a:r>
            </a:p>
            <a:p>
              <a:pPr algn="ctr"/>
              <a:endParaRPr lang="en-CA" sz="1400" dirty="0"/>
            </a:p>
            <a:p>
              <a:pPr algn="ctr"/>
              <a:r>
                <a:rPr lang="en-CA" sz="1400" dirty="0"/>
                <a:t>Why would they find your idea valuable?</a:t>
              </a:r>
            </a:p>
            <a:p>
              <a:pPr algn="ctr"/>
              <a:endParaRPr lang="en-CA" sz="14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63127" y="1029930"/>
              <a:ext cx="2364068" cy="15594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400" dirty="0"/>
                <a:t>What kind of relationship are you trying to build with your audience?</a:t>
              </a:r>
            </a:p>
            <a:p>
              <a:pPr algn="ctr"/>
              <a:endParaRPr lang="en-CA" sz="14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39740" y="214440"/>
            <a:ext cx="3481495" cy="3121527"/>
            <a:chOff x="319653" y="285920"/>
            <a:chExt cx="4641993" cy="4162036"/>
          </a:xfrm>
        </p:grpSpPr>
        <p:sp>
          <p:nvSpPr>
            <p:cNvPr id="10" name="Rectangle 9"/>
            <p:cNvSpPr/>
            <p:nvPr/>
          </p:nvSpPr>
          <p:spPr>
            <a:xfrm>
              <a:off x="319653" y="289931"/>
              <a:ext cx="2230248" cy="4155687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653969" y="289931"/>
              <a:ext cx="2230248" cy="2042800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653969" y="2423085"/>
              <a:ext cx="2230248" cy="2024871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54985" y="285920"/>
              <a:ext cx="1992351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rgbClr val="FFFFFF"/>
                  </a:solidFill>
                </a:rPr>
                <a:t>Key </a:t>
              </a:r>
              <a:r>
                <a:rPr lang="en-CA" b="1" dirty="0" smtClean="0">
                  <a:solidFill>
                    <a:srgbClr val="FFFFFF"/>
                  </a:solidFill>
                </a:rPr>
                <a:t>activities</a:t>
              </a:r>
              <a:endParaRPr lang="en-CA" b="1" dirty="0">
                <a:solidFill>
                  <a:srgbClr val="FFFFFF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735734" y="2505049"/>
              <a:ext cx="209892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rgbClr val="FFFFFF"/>
                  </a:solidFill>
                </a:rPr>
                <a:t>Key </a:t>
              </a:r>
              <a:r>
                <a:rPr lang="en-CA" b="1" dirty="0" smtClean="0">
                  <a:solidFill>
                    <a:srgbClr val="FFFFFF"/>
                  </a:solidFill>
                </a:rPr>
                <a:t>resources</a:t>
              </a:r>
              <a:endParaRPr lang="en-CA" b="1" dirty="0">
                <a:solidFill>
                  <a:srgbClr val="FFFFFF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1698" y="611676"/>
              <a:ext cx="2233072" cy="33650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>
                  <a:solidFill>
                    <a:srgbClr val="FFFFFF"/>
                  </a:solidFill>
                </a:rPr>
                <a:t>Key </a:t>
              </a:r>
              <a:r>
                <a:rPr lang="en-CA" b="1" dirty="0" smtClean="0">
                  <a:solidFill>
                    <a:srgbClr val="FFFFFF"/>
                  </a:solidFill>
                </a:rPr>
                <a:t>partners</a:t>
              </a:r>
              <a:endParaRPr lang="en-CA" b="1" dirty="0">
                <a:solidFill>
                  <a:srgbClr val="FFFFFF"/>
                </a:solidFill>
              </a:endParaRPr>
            </a:p>
            <a:p>
              <a:pPr algn="ctr"/>
              <a:endParaRPr lang="en-CA" sz="1400" dirty="0">
                <a:solidFill>
                  <a:srgbClr val="FFFFFF"/>
                </a:solidFill>
              </a:endParaRPr>
            </a:p>
            <a:p>
              <a:pPr algn="ctr"/>
              <a:r>
                <a:rPr lang="en-CA" sz="1400" dirty="0">
                  <a:solidFill>
                    <a:srgbClr val="FFFFFF"/>
                  </a:solidFill>
                </a:rPr>
                <a:t>Who can you ask to invest their time and energy to help you?</a:t>
              </a:r>
            </a:p>
            <a:p>
              <a:pPr algn="ctr"/>
              <a:endParaRPr lang="en-CA" sz="1400" dirty="0">
                <a:solidFill>
                  <a:srgbClr val="FFFFFF"/>
                </a:solidFill>
              </a:endParaRPr>
            </a:p>
            <a:p>
              <a:pPr marL="285743" indent="-285743">
                <a:buFont typeface="Arial" panose="020B0604020202020204" pitchFamily="34" charset="0"/>
                <a:buChar char="•"/>
              </a:pPr>
              <a:r>
                <a:rPr lang="en-CA" sz="1400" dirty="0">
                  <a:solidFill>
                    <a:srgbClr val="FFFFFF"/>
                  </a:solidFill>
                </a:rPr>
                <a:t>Teachers?</a:t>
              </a:r>
            </a:p>
            <a:p>
              <a:pPr marL="285743" indent="-285743">
                <a:buFont typeface="Arial" panose="020B0604020202020204" pitchFamily="34" charset="0"/>
                <a:buChar char="•"/>
              </a:pPr>
              <a:r>
                <a:rPr lang="en-CA" sz="1400" dirty="0">
                  <a:solidFill>
                    <a:srgbClr val="FFFFFF"/>
                  </a:solidFill>
                </a:rPr>
                <a:t>Peers?</a:t>
              </a:r>
            </a:p>
            <a:p>
              <a:pPr marL="285743" indent="-285743">
                <a:buFont typeface="Arial" panose="020B0604020202020204" pitchFamily="34" charset="0"/>
                <a:buChar char="•"/>
              </a:pPr>
              <a:r>
                <a:rPr lang="en-CA" sz="1400" dirty="0">
                  <a:solidFill>
                    <a:srgbClr val="FFFFFF"/>
                  </a:solidFill>
                </a:rPr>
                <a:t>Parents?</a:t>
              </a:r>
            </a:p>
            <a:p>
              <a:pPr marL="285743" indent="-285743">
                <a:buFont typeface="Arial" panose="020B0604020202020204" pitchFamily="34" charset="0"/>
                <a:buChar char="•"/>
              </a:pPr>
              <a:r>
                <a:rPr lang="en-CA" sz="1400" dirty="0">
                  <a:solidFill>
                    <a:srgbClr val="FFFFFF"/>
                  </a:solidFill>
                </a:rPr>
                <a:t>Subject </a:t>
              </a:r>
              <a:r>
                <a:rPr lang="en-CA" sz="1400" dirty="0" smtClean="0">
                  <a:solidFill>
                    <a:srgbClr val="FFFFFF"/>
                  </a:solidFill>
                </a:rPr>
                <a:t>experts</a:t>
              </a:r>
              <a:r>
                <a:rPr lang="en-CA" sz="1400" dirty="0">
                  <a:solidFill>
                    <a:srgbClr val="FFFFFF"/>
                  </a:solidFill>
                </a:rPr>
                <a:t>?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608746" y="3009433"/>
              <a:ext cx="2352900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400" dirty="0">
                  <a:solidFill>
                    <a:srgbClr val="FFFFFF"/>
                  </a:solidFill>
                </a:rPr>
                <a:t>What materials should you invest in?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72873" y="782925"/>
              <a:ext cx="2352900" cy="1272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400" dirty="0">
                  <a:solidFill>
                    <a:srgbClr val="FFFFFF"/>
                  </a:solidFill>
                </a:rPr>
                <a:t>What specific tasks must you do to get your idea off the ground?</a:t>
              </a:r>
            </a:p>
          </p:txBody>
        </p:sp>
      </p:grpSp>
      <p:sp>
        <p:nvSpPr>
          <p:cNvPr id="4" name="Rectangle 3"/>
          <p:cNvSpPr/>
          <p:nvPr/>
        </p:nvSpPr>
        <p:spPr>
          <a:xfrm>
            <a:off x="427357" y="3753374"/>
            <a:ext cx="3947859" cy="105413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CA" sz="1600" dirty="0">
                <a:solidFill>
                  <a:srgbClr val="FFFFFF"/>
                </a:solidFill>
              </a:rPr>
              <a:t>Time investment</a:t>
            </a:r>
          </a:p>
          <a:p>
            <a:pPr marL="342900" indent="-342900">
              <a:buFont typeface="Arial"/>
              <a:buChar char="•"/>
            </a:pPr>
            <a:r>
              <a:rPr lang="en-CA" sz="1600" dirty="0">
                <a:solidFill>
                  <a:srgbClr val="FFFFFF"/>
                </a:solidFill>
              </a:rPr>
              <a:t>Which collaborators would be valuable </a:t>
            </a:r>
            <a:r>
              <a:rPr lang="en-CA" sz="1600" dirty="0" smtClean="0">
                <a:solidFill>
                  <a:srgbClr val="FFFFFF"/>
                </a:solidFill>
              </a:rPr>
              <a:t>to </a:t>
            </a:r>
            <a:r>
              <a:rPr lang="en-CA" sz="1600" dirty="0">
                <a:solidFill>
                  <a:srgbClr val="FFFFFF"/>
                </a:solidFill>
              </a:rPr>
              <a:t>invest in?</a:t>
            </a:r>
          </a:p>
          <a:p>
            <a:pPr marL="342900" indent="-342900">
              <a:buFont typeface="Arial"/>
              <a:buChar char="•"/>
            </a:pPr>
            <a:r>
              <a:rPr lang="en-CA" sz="1600" dirty="0">
                <a:solidFill>
                  <a:srgbClr val="FFFFFF"/>
                </a:solidFill>
              </a:rPr>
              <a:t>Material investment</a:t>
            </a:r>
          </a:p>
        </p:txBody>
      </p:sp>
    </p:spTree>
    <p:extLst>
      <p:ext uri="{BB962C8B-B14F-4D97-AF65-F5344CB8AC3E}">
        <p14:creationId xmlns:p14="http://schemas.microsoft.com/office/powerpoint/2010/main" val="235810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/>
      <p:bldP spid="9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33182" t="21650" r="18409" b="14646"/>
          <a:stretch/>
        </p:blipFill>
        <p:spPr>
          <a:xfrm>
            <a:off x="3185" y="-9189"/>
            <a:ext cx="9160336" cy="5152689"/>
          </a:xfrm>
          <a:prstGeom prst="rect">
            <a:avLst/>
          </a:prstGeom>
        </p:spPr>
      </p:pic>
      <p:pic>
        <p:nvPicPr>
          <p:cNvPr id="31" name="Picture 2" descr="Related imag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27096" y="861803"/>
            <a:ext cx="4128850" cy="230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19521" y="3539623"/>
            <a:ext cx="9144000" cy="896353"/>
          </a:xfrm>
          <a:prstGeom prst="rect">
            <a:avLst/>
          </a:prstGeom>
        </p:spPr>
        <p:txBody>
          <a:bodyPr lIns="0" rIns="0" bIns="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1400" b="1" u="sng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Sofyan Al </a:t>
            </a:r>
            <a:r>
              <a:rPr lang="en-US" sz="1400" b="1" u="sng" dirty="0" err="1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Khalaileh</a:t>
            </a:r>
            <a:endParaRPr lang="en-US" sz="1400" dirty="0" smtClean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40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1400" u="sng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Head of Business Incubators - Innovation and Entrepreneurship </a:t>
            </a:r>
            <a:r>
              <a:rPr lang="en-US" sz="1400" u="sng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Center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1400" u="sng" dirty="0" smtClean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1400" u="sng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s.khalaialeh@ju.edu.jo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40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endParaRPr lang="en-US" sz="1400" dirty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5810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3182" t="21650" r="18409" b="14646"/>
          <a:stretch/>
        </p:blipFill>
        <p:spPr>
          <a:xfrm>
            <a:off x="3185" y="6995"/>
            <a:ext cx="9160336" cy="515268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33" b="43491"/>
          <a:stretch/>
        </p:blipFill>
        <p:spPr>
          <a:xfrm>
            <a:off x="3184" y="2330610"/>
            <a:ext cx="9160336" cy="18703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-16337" y="903913"/>
            <a:ext cx="9218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59A5"/>
                </a:solidFill>
                <a:latin typeface="Century Gothic"/>
                <a:cs typeface="Century Gothic"/>
              </a:rPr>
              <a:t>Business Model &amp; Idea Canvasses</a:t>
            </a:r>
            <a:endParaRPr lang="en-US" sz="4000" dirty="0">
              <a:solidFill>
                <a:srgbClr val="0059A5"/>
              </a:solidFill>
              <a:latin typeface="Century Gothic"/>
              <a:cs typeface="Century Gothic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16337" y="2989844"/>
            <a:ext cx="9144000" cy="2057400"/>
          </a:xfrm>
          <a:prstGeom prst="rect">
            <a:avLst/>
          </a:prstGeom>
        </p:spPr>
        <p:txBody>
          <a:bodyPr lIns="0" rIns="0" bIns="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400" b="1" u="sng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Sofyan Al </a:t>
            </a:r>
            <a:r>
              <a:rPr lang="en-US" sz="2400" b="1" u="sng" dirty="0" err="1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Khalaileh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2400" u="sng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Head of Business Incubators - Innovation and Entrepreneurship </a:t>
            </a: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Center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40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endParaRPr lang="en-US" sz="2400" dirty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5365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33182" t="21650" r="18409" b="14646"/>
          <a:stretch/>
        </p:blipFill>
        <p:spPr>
          <a:xfrm>
            <a:off x="3185" y="-9189"/>
            <a:ext cx="9160336" cy="5152689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0" y="734468"/>
            <a:ext cx="9144000" cy="970671"/>
            <a:chOff x="-1" y="-11367"/>
            <a:chExt cx="12192000" cy="129422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-1" y="-11367"/>
              <a:ext cx="12192000" cy="12942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9359"/>
              <a:ext cx="1621417" cy="1215454"/>
            </a:xfrm>
            <a:prstGeom prst="rect">
              <a:avLst/>
            </a:prstGeom>
            <a:grpFill/>
          </p:spPr>
        </p:pic>
      </p:grp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366736" y="1834420"/>
            <a:ext cx="6091606" cy="105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latin typeface="Century Gothic"/>
                <a:cs typeface="Century Gothic"/>
              </a:rPr>
              <a:t>A </a:t>
            </a:r>
            <a:r>
              <a:rPr lang="en-US" sz="3200" b="1" dirty="0">
                <a:latin typeface="Century Gothic"/>
                <a:cs typeface="Century Gothic"/>
              </a:rPr>
              <a:t>business model </a:t>
            </a:r>
            <a:r>
              <a:rPr lang="en-US" sz="3200" dirty="0">
                <a:latin typeface="Century Gothic"/>
                <a:cs typeface="Century Gothic"/>
              </a:rPr>
              <a:t>describes how </a:t>
            </a:r>
            <a:r>
              <a:rPr lang="en-US" sz="3200" dirty="0" smtClean="0">
                <a:latin typeface="Century Gothic"/>
                <a:cs typeface="Century Gothic"/>
              </a:rPr>
              <a:t>an idea </a:t>
            </a:r>
            <a:r>
              <a:rPr lang="en-US" sz="3200" dirty="0">
                <a:latin typeface="Century Gothic"/>
                <a:cs typeface="Century Gothic"/>
              </a:rPr>
              <a:t>will create value</a:t>
            </a:r>
            <a:r>
              <a:rPr lang="en-US" sz="3200" dirty="0" smtClean="0">
                <a:latin typeface="Century Gothic"/>
                <a:cs typeface="Century Gothic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8168" y="938802"/>
            <a:ext cx="9144000" cy="5309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Business model: Definition </a:t>
            </a:r>
            <a:endParaRPr lang="en-CA" sz="30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19199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/>
          <a:srcRect l="33182" t="21650" r="18409" b="14646"/>
          <a:stretch/>
        </p:blipFill>
        <p:spPr>
          <a:xfrm>
            <a:off x="3185" y="-9189"/>
            <a:ext cx="9160336" cy="5152689"/>
          </a:xfrm>
          <a:prstGeom prst="rect">
            <a:avLst/>
          </a:prstGeom>
        </p:spPr>
      </p:pic>
      <p:pic>
        <p:nvPicPr>
          <p:cNvPr id="1026" name="Picture 2" descr="http://www.autospies.com/images/users/Agent009/Badges%20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35" y="1557740"/>
            <a:ext cx="2567955" cy="17301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htgaustin.com/css/images/cellphon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538" y="1449654"/>
            <a:ext cx="2634902" cy="20657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palaeodeserts.com/wp-content/uploads/2014/02/Facebook-logo-PS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164" y="1446672"/>
            <a:ext cx="3646836" cy="18606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8064" y="3502812"/>
            <a:ext cx="2408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latin typeface="Century Gothic"/>
                <a:cs typeface="Century Gothic"/>
              </a:rPr>
              <a:t>Product &amp; service </a:t>
            </a:r>
          </a:p>
          <a:p>
            <a:pPr algn="ctr"/>
            <a:r>
              <a:rPr lang="en-CA" dirty="0">
                <a:latin typeface="Century Gothic"/>
                <a:cs typeface="Century Gothic"/>
              </a:rPr>
              <a:t>s</a:t>
            </a:r>
            <a:r>
              <a:rPr lang="en-CA" dirty="0" smtClean="0">
                <a:latin typeface="Century Gothic"/>
                <a:cs typeface="Century Gothic"/>
              </a:rPr>
              <a:t>ales</a:t>
            </a:r>
            <a:endParaRPr lang="en-CA" dirty="0"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4256" y="3516294"/>
            <a:ext cx="2408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latin typeface="Century Gothic"/>
                <a:cs typeface="Century Gothic"/>
              </a:rPr>
              <a:t>Subscription to a service</a:t>
            </a:r>
            <a:endParaRPr lang="en-CA" dirty="0">
              <a:latin typeface="Century Gothic"/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38555" y="3596707"/>
            <a:ext cx="2408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latin typeface="Century Gothic"/>
                <a:cs typeface="Century Gothic"/>
              </a:rPr>
              <a:t>Ad revenue</a:t>
            </a:r>
            <a:endParaRPr lang="en-CA" dirty="0">
              <a:latin typeface="Century Gothic"/>
              <a:cs typeface="Century Gothic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-1" y="-8525"/>
            <a:ext cx="9144000" cy="970671"/>
            <a:chOff x="-1" y="-11367"/>
            <a:chExt cx="12192000" cy="129422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4" name="Rectangle 13"/>
            <p:cNvSpPr/>
            <p:nvPr/>
          </p:nvSpPr>
          <p:spPr>
            <a:xfrm>
              <a:off x="-1" y="-11367"/>
              <a:ext cx="12192000" cy="12942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9359"/>
              <a:ext cx="1621417" cy="1215454"/>
            </a:xfrm>
            <a:prstGeom prst="rect">
              <a:avLst/>
            </a:prstGeom>
            <a:grpFill/>
          </p:spPr>
        </p:pic>
      </p:grpSp>
      <p:sp>
        <p:nvSpPr>
          <p:cNvPr id="10" name="TextBox 9"/>
          <p:cNvSpPr txBox="1"/>
          <p:nvPr/>
        </p:nvSpPr>
        <p:spPr>
          <a:xfrm>
            <a:off x="312234" y="186782"/>
            <a:ext cx="88051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How do they make </a:t>
            </a:r>
            <a:r>
              <a:rPr lang="en-CA" sz="3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m</a:t>
            </a:r>
            <a:r>
              <a:rPr lang="en-CA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oney?</a:t>
            </a:r>
            <a:endParaRPr lang="en-CA" sz="30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48733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/>
          <a:srcRect l="33182" t="21650" r="18409" b="14646"/>
          <a:stretch/>
        </p:blipFill>
        <p:spPr>
          <a:xfrm>
            <a:off x="3185" y="-9189"/>
            <a:ext cx="9160336" cy="515268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75582" y="3603649"/>
            <a:ext cx="2408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latin typeface="Century Gothic"/>
                <a:cs typeface="Century Gothic"/>
              </a:rPr>
              <a:t>Freemium</a:t>
            </a:r>
            <a:endParaRPr lang="en-CA" dirty="0"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82402" y="8066147"/>
            <a:ext cx="2408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Subscription to a Service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98202" y="3603649"/>
            <a:ext cx="2408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latin typeface="Century Gothic"/>
                <a:cs typeface="Century Gothic"/>
              </a:rPr>
              <a:t>Commission</a:t>
            </a:r>
            <a:endParaRPr lang="en-CA" dirty="0">
              <a:latin typeface="Century Gothic"/>
              <a:cs typeface="Century Gothic"/>
            </a:endParaRPr>
          </a:p>
        </p:txBody>
      </p:sp>
      <p:pic>
        <p:nvPicPr>
          <p:cNvPr id="2050" name="Picture 2" descr="http://skypeblogs.files.wordpress.com/2013/09/skype-logo-feb_2012_rgb_5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237" y="1734396"/>
            <a:ext cx="3747351" cy="16563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upload.wikimedia.org/wikipedia/commons/4/49/Kickstarter_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86" y="2447236"/>
            <a:ext cx="4438728" cy="5239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-1" y="-8525"/>
            <a:ext cx="9144000" cy="970671"/>
            <a:chOff x="-1" y="-11367"/>
            <a:chExt cx="12192000" cy="129422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0" name="Rectangle 9"/>
            <p:cNvSpPr/>
            <p:nvPr/>
          </p:nvSpPr>
          <p:spPr>
            <a:xfrm>
              <a:off x="-1" y="-11367"/>
              <a:ext cx="12192000" cy="12942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9359"/>
              <a:ext cx="1621417" cy="1215454"/>
            </a:xfrm>
            <a:prstGeom prst="rect">
              <a:avLst/>
            </a:prstGeom>
            <a:grpFill/>
          </p:spPr>
        </p:pic>
      </p:grpSp>
      <p:sp>
        <p:nvSpPr>
          <p:cNvPr id="14" name="TextBox 13"/>
          <p:cNvSpPr txBox="1"/>
          <p:nvPr/>
        </p:nvSpPr>
        <p:spPr>
          <a:xfrm>
            <a:off x="312234" y="186782"/>
            <a:ext cx="88051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How do they make </a:t>
            </a:r>
            <a:r>
              <a:rPr lang="en-CA" sz="3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m</a:t>
            </a:r>
            <a:r>
              <a:rPr lang="en-CA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oney?</a:t>
            </a:r>
            <a:endParaRPr lang="en-CA" sz="30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58869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33182" t="21650" r="18409" b="14646"/>
          <a:stretch/>
        </p:blipFill>
        <p:spPr>
          <a:xfrm>
            <a:off x="3185" y="-9189"/>
            <a:ext cx="9160336" cy="5152689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0" y="7020"/>
            <a:ext cx="9144000" cy="970671"/>
            <a:chOff x="-1" y="-11367"/>
            <a:chExt cx="12192000" cy="129422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-1" y="-11367"/>
              <a:ext cx="12192000" cy="12942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9359"/>
              <a:ext cx="1621417" cy="1215454"/>
            </a:xfrm>
            <a:prstGeom prst="rect">
              <a:avLst/>
            </a:prstGeom>
            <a:grpFill/>
          </p:spPr>
        </p:pic>
      </p:grp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718532" y="1840457"/>
            <a:ext cx="7764211" cy="105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3200" dirty="0">
                <a:latin typeface="Century Gothic"/>
                <a:cs typeface="Century Gothic"/>
              </a:rPr>
              <a:t>You can visualize your business model using a </a:t>
            </a:r>
            <a:r>
              <a:rPr lang="en-US" sz="3200" b="1" dirty="0">
                <a:latin typeface="Century Gothic"/>
                <a:cs typeface="Century Gothic"/>
              </a:rPr>
              <a:t>business model canvas</a:t>
            </a:r>
            <a:r>
              <a:rPr lang="en-US" sz="3200" dirty="0">
                <a:latin typeface="Century Gothic"/>
                <a:cs typeface="Century Gothic"/>
              </a:rPr>
              <a:t>… </a:t>
            </a:r>
            <a:endParaRPr lang="en-US" sz="3600" dirty="0">
              <a:latin typeface="Century Gothic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72459"/>
            <a:ext cx="9144000" cy="5309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sz="3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Building </a:t>
            </a:r>
            <a:r>
              <a:rPr lang="en-CA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your </a:t>
            </a:r>
            <a:r>
              <a:rPr lang="en-CA" sz="3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b</a:t>
            </a:r>
            <a:r>
              <a:rPr lang="en-CA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usiness </a:t>
            </a:r>
            <a:r>
              <a:rPr lang="en-CA" sz="3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m</a:t>
            </a:r>
            <a:r>
              <a:rPr lang="en-CA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odel</a:t>
            </a:r>
            <a:endParaRPr lang="en-CA" sz="30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20904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/>
          <a:srcRect l="33182" t="21650" r="18409" b="14646"/>
          <a:stretch/>
        </p:blipFill>
        <p:spPr>
          <a:xfrm>
            <a:off x="3185" y="-9189"/>
            <a:ext cx="9160336" cy="515268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735654" y="217449"/>
            <a:ext cx="1672686" cy="3116765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234176" y="3389972"/>
            <a:ext cx="4315518" cy="1522141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5" name="Rectangle 4"/>
          <p:cNvSpPr/>
          <p:nvPr/>
        </p:nvSpPr>
        <p:spPr>
          <a:xfrm>
            <a:off x="4605452" y="3389972"/>
            <a:ext cx="4293214" cy="1522141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3791410" y="1304694"/>
            <a:ext cx="1583473" cy="68480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 </a:t>
            </a:r>
            <a:r>
              <a:rPr lang="en-CA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proposition</a:t>
            </a:r>
            <a:endParaRPr lang="en-CA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4537" y="3512639"/>
            <a:ext cx="4125951" cy="37707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sz="2000" b="1" dirty="0">
                <a:solidFill>
                  <a:srgbClr val="FFFFFF"/>
                </a:solidFill>
              </a:rPr>
              <a:t>Cost </a:t>
            </a:r>
            <a:r>
              <a:rPr lang="en-CA" sz="2000" b="1" dirty="0" smtClean="0">
                <a:solidFill>
                  <a:srgbClr val="FFFFFF"/>
                </a:solidFill>
              </a:rPr>
              <a:t>structure</a:t>
            </a:r>
            <a:endParaRPr lang="en-CA" sz="20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55631" y="3435245"/>
            <a:ext cx="4220740" cy="37707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sz="2000" b="1" dirty="0"/>
              <a:t>Revenue </a:t>
            </a:r>
            <a:r>
              <a:rPr lang="en-CA" sz="2000" b="1" dirty="0" smtClean="0"/>
              <a:t>streams</a:t>
            </a:r>
            <a:endParaRPr lang="en-CA" sz="2000" b="1" dirty="0"/>
          </a:p>
        </p:txBody>
      </p:sp>
      <p:sp>
        <p:nvSpPr>
          <p:cNvPr id="10" name="Rectangle 9"/>
          <p:cNvSpPr/>
          <p:nvPr/>
        </p:nvSpPr>
        <p:spPr>
          <a:xfrm>
            <a:off x="239740" y="217449"/>
            <a:ext cx="1672686" cy="3116765"/>
          </a:xfrm>
          <a:prstGeom prst="rect">
            <a:avLst/>
          </a:prstGeom>
          <a:solidFill>
            <a:srgbClr val="FF000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7225978" y="211541"/>
            <a:ext cx="1672686" cy="3122673"/>
          </a:xfrm>
          <a:prstGeom prst="rect">
            <a:avLst/>
          </a:prstGeom>
          <a:solidFill>
            <a:srgbClr val="00B05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13" name="TextBox 12"/>
          <p:cNvSpPr txBox="1"/>
          <p:nvPr/>
        </p:nvSpPr>
        <p:spPr>
          <a:xfrm>
            <a:off x="4700235" y="3753639"/>
            <a:ext cx="4220740" cy="90024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CA" b="1" dirty="0"/>
              <a:t>How might you make $ from this?</a:t>
            </a:r>
          </a:p>
          <a:p>
            <a:pPr marL="285750" indent="-285750">
              <a:buFont typeface="Arial"/>
              <a:buChar char="•"/>
            </a:pPr>
            <a:r>
              <a:rPr lang="en-CA" b="1" dirty="0"/>
              <a:t>What value, other than money, are you hoping to create?</a:t>
            </a:r>
            <a:endParaRPr lang="en-CA" dirty="0"/>
          </a:p>
        </p:txBody>
      </p:sp>
      <p:sp>
        <p:nvSpPr>
          <p:cNvPr id="14" name="Rectangle 13"/>
          <p:cNvSpPr/>
          <p:nvPr/>
        </p:nvSpPr>
        <p:spPr>
          <a:xfrm>
            <a:off x="5475240" y="207491"/>
            <a:ext cx="1672686" cy="1532100"/>
          </a:xfrm>
          <a:prstGeom prst="rect">
            <a:avLst/>
          </a:prstGeom>
          <a:solidFill>
            <a:srgbClr val="00B05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15" name="Rectangle 14"/>
          <p:cNvSpPr/>
          <p:nvPr/>
        </p:nvSpPr>
        <p:spPr>
          <a:xfrm>
            <a:off x="5475240" y="1807357"/>
            <a:ext cx="1672686" cy="1532100"/>
          </a:xfrm>
          <a:prstGeom prst="rect">
            <a:avLst/>
          </a:prstGeom>
          <a:solidFill>
            <a:srgbClr val="00B05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1990477" y="217448"/>
            <a:ext cx="1672686" cy="1532100"/>
          </a:xfrm>
          <a:prstGeom prst="rect">
            <a:avLst/>
          </a:prstGeom>
          <a:solidFill>
            <a:srgbClr val="FF000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1990477" y="1817314"/>
            <a:ext cx="1672686" cy="1532100"/>
          </a:xfrm>
          <a:prstGeom prst="rect">
            <a:avLst/>
          </a:prstGeom>
          <a:solidFill>
            <a:srgbClr val="FF0000">
              <a:alpha val="50000"/>
            </a:srgbClr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CA"/>
          </a:p>
        </p:txBody>
      </p:sp>
      <p:sp>
        <p:nvSpPr>
          <p:cNvPr id="18" name="TextBox 17"/>
          <p:cNvSpPr txBox="1"/>
          <p:nvPr/>
        </p:nvSpPr>
        <p:spPr>
          <a:xfrm>
            <a:off x="5558875" y="212047"/>
            <a:ext cx="1494263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b="1" dirty="0"/>
              <a:t>Customer </a:t>
            </a:r>
            <a:r>
              <a:rPr lang="en-CA" b="1" dirty="0" smtClean="0"/>
              <a:t>relationships</a:t>
            </a:r>
            <a:endParaRPr lang="en-CA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558876" y="1821470"/>
            <a:ext cx="1494263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b="1" dirty="0"/>
              <a:t>Channels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315190" y="200726"/>
            <a:ext cx="1494263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b="1" dirty="0"/>
              <a:t>Customer </a:t>
            </a:r>
            <a:r>
              <a:rPr lang="en-CA" b="1" dirty="0" smtClean="0"/>
              <a:t>segments</a:t>
            </a:r>
            <a:endParaRPr lang="en-CA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079689" y="227887"/>
            <a:ext cx="1494263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b="1" dirty="0">
                <a:solidFill>
                  <a:srgbClr val="FFFFFF"/>
                </a:solidFill>
              </a:rPr>
              <a:t>Key </a:t>
            </a:r>
            <a:r>
              <a:rPr lang="en-CA" b="1" dirty="0" smtClean="0">
                <a:solidFill>
                  <a:srgbClr val="FFFFFF"/>
                </a:solidFill>
              </a:rPr>
              <a:t>activities</a:t>
            </a:r>
            <a:endParaRPr lang="en-CA" b="1" dirty="0">
              <a:solidFill>
                <a:srgbClr val="FFFF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51801" y="1878787"/>
            <a:ext cx="1574195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b="1" dirty="0">
                <a:solidFill>
                  <a:srgbClr val="FFFFFF"/>
                </a:solidFill>
              </a:rPr>
              <a:t>Key </a:t>
            </a:r>
            <a:r>
              <a:rPr lang="en-CA" b="1" dirty="0" smtClean="0">
                <a:solidFill>
                  <a:srgbClr val="FFFFFF"/>
                </a:solidFill>
              </a:rPr>
              <a:t>resources</a:t>
            </a:r>
            <a:endParaRPr lang="en-CA" b="1" dirty="0">
              <a:solidFill>
                <a:srgbClr val="FFFF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2419" y="458758"/>
            <a:ext cx="1494263" cy="250116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b="1" dirty="0">
                <a:solidFill>
                  <a:srgbClr val="FFFFFF"/>
                </a:solidFill>
              </a:rPr>
              <a:t>Key </a:t>
            </a:r>
            <a:r>
              <a:rPr lang="en-CA" b="1" dirty="0" smtClean="0">
                <a:solidFill>
                  <a:srgbClr val="FFFFFF"/>
                </a:solidFill>
              </a:rPr>
              <a:t>partners</a:t>
            </a:r>
            <a:endParaRPr lang="en-CA" b="1" dirty="0">
              <a:solidFill>
                <a:srgbClr val="FFFFFF"/>
              </a:solidFill>
            </a:endParaRPr>
          </a:p>
          <a:p>
            <a:pPr algn="ctr"/>
            <a:endParaRPr lang="en-CA" sz="1400" dirty="0">
              <a:solidFill>
                <a:srgbClr val="FFFFFF"/>
              </a:solidFill>
            </a:endParaRPr>
          </a:p>
          <a:p>
            <a:pPr algn="ctr"/>
            <a:r>
              <a:rPr lang="en-CA" sz="1400" i="1" dirty="0">
                <a:solidFill>
                  <a:srgbClr val="FFFFFF"/>
                </a:solidFill>
              </a:rPr>
              <a:t>What external partnerships should you invest in?</a:t>
            </a:r>
          </a:p>
          <a:p>
            <a:pPr algn="ctr"/>
            <a:endParaRPr lang="en-CA" sz="1400" dirty="0">
              <a:solidFill>
                <a:srgbClr val="FFFFFF"/>
              </a:solidFill>
            </a:endParaRP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CA" sz="1400" dirty="0">
                <a:solidFill>
                  <a:srgbClr val="FFFFFF"/>
                </a:solidFill>
              </a:rPr>
              <a:t>Mentors?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CA" sz="1400" dirty="0">
                <a:solidFill>
                  <a:srgbClr val="FFFFFF"/>
                </a:solidFill>
              </a:rPr>
              <a:t>Lawyers?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CA" sz="1400" dirty="0">
                <a:solidFill>
                  <a:srgbClr val="FFFFFF"/>
                </a:solidFill>
              </a:rPr>
              <a:t>Distributors?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en-CA" sz="1400" dirty="0">
                <a:solidFill>
                  <a:srgbClr val="FFFFFF"/>
                </a:solidFill>
              </a:rPr>
              <a:t>Suppliers?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81555" y="3912750"/>
            <a:ext cx="4220740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CA" dirty="0">
                <a:solidFill>
                  <a:srgbClr val="FFFFFF"/>
                </a:solidFill>
              </a:rPr>
              <a:t>How much </a:t>
            </a:r>
            <a:r>
              <a:rPr lang="en-CA" u="sng" dirty="0">
                <a:solidFill>
                  <a:srgbClr val="FFFFFF"/>
                </a:solidFill>
              </a:rPr>
              <a:t>time</a:t>
            </a:r>
            <a:r>
              <a:rPr lang="en-CA" dirty="0">
                <a:solidFill>
                  <a:srgbClr val="FFFFFF"/>
                </a:solidFill>
              </a:rPr>
              <a:t> and </a:t>
            </a:r>
            <a:r>
              <a:rPr lang="en-CA" u="sng" dirty="0">
                <a:solidFill>
                  <a:srgbClr val="FFFFFF"/>
                </a:solidFill>
              </a:rPr>
              <a:t>money</a:t>
            </a:r>
            <a:r>
              <a:rPr lang="en-CA" dirty="0">
                <a:solidFill>
                  <a:srgbClr val="FFFFFF"/>
                </a:solidFill>
              </a:rPr>
              <a:t> will be required to do this?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86392" y="2115098"/>
            <a:ext cx="1661535" cy="114670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sz="1400" dirty="0"/>
              <a:t>How will customers find out about you? </a:t>
            </a:r>
          </a:p>
          <a:p>
            <a:pPr algn="ctr"/>
            <a:endParaRPr lang="en-CA" sz="1400" dirty="0"/>
          </a:p>
          <a:p>
            <a:pPr algn="ctr"/>
            <a:r>
              <a:rPr lang="en-CA" sz="1400" dirty="0"/>
              <a:t>How will you get products to them?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234342" y="746763"/>
            <a:ext cx="1661535" cy="305530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sz="1400" dirty="0"/>
              <a:t>Who are your paying customers?</a:t>
            </a:r>
          </a:p>
          <a:p>
            <a:pPr algn="ctr"/>
            <a:endParaRPr lang="en-CA" sz="800" dirty="0"/>
          </a:p>
          <a:p>
            <a:pPr algn="ctr"/>
            <a:r>
              <a:rPr lang="en-CA" sz="1400" dirty="0"/>
              <a:t>Do you have any non-paying customers?</a:t>
            </a:r>
          </a:p>
          <a:p>
            <a:pPr algn="ctr"/>
            <a:endParaRPr lang="en-CA" sz="1000" dirty="0"/>
          </a:p>
          <a:p>
            <a:pPr algn="ctr"/>
            <a:r>
              <a:rPr lang="en-CA" sz="1400" dirty="0"/>
              <a:t>How large is this group?</a:t>
            </a:r>
          </a:p>
          <a:p>
            <a:pPr algn="ctr"/>
            <a:endParaRPr lang="en-CA" sz="800" dirty="0"/>
          </a:p>
          <a:p>
            <a:pPr algn="ctr"/>
            <a:r>
              <a:rPr lang="en-CA" sz="1400" dirty="0"/>
              <a:t>Do you have multiple customer segments?</a:t>
            </a:r>
          </a:p>
          <a:p>
            <a:pPr algn="ctr"/>
            <a:endParaRPr lang="en-CA" sz="1400" dirty="0"/>
          </a:p>
          <a:p>
            <a:pPr algn="ctr"/>
            <a:endParaRPr lang="en-CA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5447346" y="772447"/>
            <a:ext cx="1773050" cy="114670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sz="1400" dirty="0"/>
              <a:t>What types of interactions will your customers expect to have with you? </a:t>
            </a:r>
          </a:p>
          <a:p>
            <a:pPr algn="ctr"/>
            <a:endParaRPr lang="en-CA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1956560" y="2230181"/>
            <a:ext cx="1764675" cy="105437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sz="1400" i="1" dirty="0">
                <a:solidFill>
                  <a:srgbClr val="FFFFFF"/>
                </a:solidFill>
              </a:rPr>
              <a:t>What will it cost for:</a:t>
            </a:r>
          </a:p>
          <a:p>
            <a:pPr algn="ctr"/>
            <a:endParaRPr lang="en-CA" sz="800" dirty="0">
              <a:solidFill>
                <a:srgbClr val="FFFFFF"/>
              </a:solidFill>
            </a:endParaRPr>
          </a:p>
          <a:p>
            <a:pPr algn="ctr"/>
            <a:r>
              <a:rPr lang="en-CA" sz="1400" dirty="0">
                <a:solidFill>
                  <a:srgbClr val="FFFFFF"/>
                </a:solidFill>
              </a:rPr>
              <a:t>Manufacturing?</a:t>
            </a:r>
          </a:p>
          <a:p>
            <a:pPr algn="ctr"/>
            <a:r>
              <a:rPr lang="en-CA" sz="1400" dirty="0">
                <a:solidFill>
                  <a:srgbClr val="FFFFFF"/>
                </a:solidFill>
              </a:rPr>
              <a:t>Intellectual </a:t>
            </a:r>
            <a:r>
              <a:rPr lang="en-CA" sz="1400" dirty="0" smtClean="0">
                <a:solidFill>
                  <a:srgbClr val="FFFFFF"/>
                </a:solidFill>
              </a:rPr>
              <a:t>property</a:t>
            </a:r>
            <a:r>
              <a:rPr lang="en-CA" sz="1400" dirty="0">
                <a:solidFill>
                  <a:srgbClr val="FFFFFF"/>
                </a:solidFill>
              </a:rPr>
              <a:t>?</a:t>
            </a:r>
          </a:p>
          <a:p>
            <a:pPr algn="ctr"/>
            <a:r>
              <a:rPr lang="en-CA" sz="1400" dirty="0">
                <a:solidFill>
                  <a:srgbClr val="FFFFFF"/>
                </a:solidFill>
              </a:rPr>
              <a:t>Human </a:t>
            </a:r>
            <a:r>
              <a:rPr lang="en-CA" sz="1400" dirty="0" smtClean="0">
                <a:solidFill>
                  <a:srgbClr val="FFFFFF"/>
                </a:solidFill>
              </a:rPr>
              <a:t>resources</a:t>
            </a:r>
            <a:r>
              <a:rPr lang="en-CA" sz="1400" dirty="0">
                <a:solidFill>
                  <a:srgbClr val="FFFFFF"/>
                </a:solidFill>
              </a:rPr>
              <a:t>?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943105" y="506514"/>
            <a:ext cx="1764675" cy="12543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sz="1400" i="1" dirty="0">
                <a:solidFill>
                  <a:srgbClr val="FFFFFF"/>
                </a:solidFill>
              </a:rPr>
              <a:t>What will your business spend </a:t>
            </a:r>
            <a:r>
              <a:rPr lang="en-CA" sz="1400" i="1" dirty="0" smtClean="0">
                <a:solidFill>
                  <a:srgbClr val="FFFFFF"/>
                </a:solidFill>
              </a:rPr>
              <a:t>the most </a:t>
            </a:r>
            <a:r>
              <a:rPr lang="en-CA" sz="1400" i="1" dirty="0">
                <a:solidFill>
                  <a:srgbClr val="FFFFFF"/>
                </a:solidFill>
              </a:rPr>
              <a:t>time doing?</a:t>
            </a:r>
          </a:p>
          <a:p>
            <a:pPr algn="ctr"/>
            <a:endParaRPr lang="en-CA" sz="800" dirty="0">
              <a:solidFill>
                <a:srgbClr val="FFFFFF"/>
              </a:solidFill>
            </a:endParaRPr>
          </a:p>
          <a:p>
            <a:pPr algn="ctr"/>
            <a:r>
              <a:rPr lang="en-CA" sz="1300" dirty="0">
                <a:solidFill>
                  <a:srgbClr val="FFFFFF"/>
                </a:solidFill>
              </a:rPr>
              <a:t>Product development?</a:t>
            </a:r>
          </a:p>
          <a:p>
            <a:pPr algn="ctr"/>
            <a:r>
              <a:rPr lang="en-CA" sz="1400" dirty="0">
                <a:solidFill>
                  <a:srgbClr val="FFFFFF"/>
                </a:solidFill>
              </a:rPr>
              <a:t>Sales? Other?</a:t>
            </a:r>
          </a:p>
        </p:txBody>
      </p:sp>
    </p:spTree>
    <p:extLst>
      <p:ext uri="{BB962C8B-B14F-4D97-AF65-F5344CB8AC3E}">
        <p14:creationId xmlns:p14="http://schemas.microsoft.com/office/powerpoint/2010/main" val="187829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/>
      <p:bldP spid="9" grpId="0"/>
      <p:bldP spid="10" grpId="0" animBg="1"/>
      <p:bldP spid="11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33182" t="21650" r="18409" b="14646"/>
          <a:stretch/>
        </p:blipFill>
        <p:spPr>
          <a:xfrm>
            <a:off x="3185" y="-9189"/>
            <a:ext cx="9160336" cy="5152689"/>
          </a:xfrm>
          <a:prstGeom prst="rect">
            <a:avLst/>
          </a:prstGeom>
        </p:spPr>
      </p:pic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852530" y="1409318"/>
            <a:ext cx="7543800" cy="2223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800" dirty="0">
                <a:latin typeface="Century Gothic" panose="020B0502020202020204" pitchFamily="34" charset="0"/>
              </a:rPr>
              <a:t>The structure of the business model canvas </a:t>
            </a:r>
            <a:r>
              <a:rPr lang="en-US" sz="2800" b="1" dirty="0">
                <a:latin typeface="Century Gothic" panose="020B0502020202020204" pitchFamily="34" charset="0"/>
              </a:rPr>
              <a:t>can be used to develop any </a:t>
            </a:r>
            <a:r>
              <a:rPr lang="en-US" sz="2800" b="1" dirty="0" smtClean="0">
                <a:latin typeface="Century Gothic" panose="020B0502020202020204" pitchFamily="34" charset="0"/>
              </a:rPr>
              <a:t>idea... </a:t>
            </a:r>
          </a:p>
          <a:p>
            <a:pPr eaLnBrk="1" hangingPunct="1"/>
            <a:endParaRPr lang="en-US" sz="2800" b="1" dirty="0">
              <a:latin typeface="Century Gothic" panose="020B0502020202020204" pitchFamily="34" charset="0"/>
            </a:endParaRPr>
          </a:p>
          <a:p>
            <a:pPr eaLnBrk="1" hangingPunct="1"/>
            <a:r>
              <a:rPr lang="en-US" sz="2800" dirty="0" smtClean="0">
                <a:latin typeface="Century Gothic" panose="020B0502020202020204" pitchFamily="34" charset="0"/>
              </a:rPr>
              <a:t>…even </a:t>
            </a:r>
            <a:r>
              <a:rPr lang="en-US" sz="2800" dirty="0">
                <a:latin typeface="Century Gothic" panose="020B0502020202020204" pitchFamily="34" charset="0"/>
              </a:rPr>
              <a:t>if you aren’t planning on turning that idea into a business. </a:t>
            </a:r>
            <a:endParaRPr lang="en-US" sz="3200" dirty="0">
              <a:latin typeface="Century Gothic" panose="020B050202020202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-1" y="-8525"/>
            <a:ext cx="9144000" cy="970671"/>
            <a:chOff x="-1" y="-11367"/>
            <a:chExt cx="12192000" cy="129422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2" name="Rectangle 11"/>
            <p:cNvSpPr/>
            <p:nvPr/>
          </p:nvSpPr>
          <p:spPr>
            <a:xfrm>
              <a:off x="-1" y="-11367"/>
              <a:ext cx="12192000" cy="12942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9359"/>
              <a:ext cx="1621417" cy="1215454"/>
            </a:xfrm>
            <a:prstGeom prst="rect">
              <a:avLst/>
            </a:prstGeom>
            <a:grpFill/>
          </p:spPr>
        </p:pic>
      </p:grpSp>
      <p:sp>
        <p:nvSpPr>
          <p:cNvPr id="10" name="TextBox 9"/>
          <p:cNvSpPr txBox="1"/>
          <p:nvPr/>
        </p:nvSpPr>
        <p:spPr>
          <a:xfrm>
            <a:off x="548882" y="196735"/>
            <a:ext cx="8595118" cy="5309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Adapting the </a:t>
            </a:r>
            <a:r>
              <a:rPr lang="en-CA" sz="3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b</a:t>
            </a:r>
            <a:r>
              <a:rPr lang="en-CA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usiness </a:t>
            </a:r>
            <a:r>
              <a:rPr lang="en-CA" sz="3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m</a:t>
            </a:r>
            <a:r>
              <a:rPr lang="en-CA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odel </a:t>
            </a:r>
            <a:r>
              <a:rPr lang="en-CA" sz="3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c</a:t>
            </a:r>
            <a:r>
              <a:rPr lang="en-CA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anvas</a:t>
            </a:r>
            <a:endParaRPr lang="en-CA" sz="30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49702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33182" t="21650" r="18409" b="14646"/>
          <a:stretch/>
        </p:blipFill>
        <p:spPr>
          <a:xfrm>
            <a:off x="3185" y="-9189"/>
            <a:ext cx="9160336" cy="5152689"/>
          </a:xfrm>
          <a:prstGeom prst="rect">
            <a:avLst/>
          </a:prstGeom>
        </p:spPr>
      </p:pic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770966" y="1735519"/>
            <a:ext cx="7543800" cy="1361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2800" dirty="0" smtClean="0">
                <a:latin typeface="Century Gothic" panose="020B0502020202020204" pitchFamily="34" charset="0"/>
              </a:rPr>
              <a:t>By modifying the language of the business model canvas, we can transform it into an </a:t>
            </a:r>
            <a:r>
              <a:rPr lang="en-US" sz="2800" b="1" dirty="0" smtClean="0">
                <a:latin typeface="Century Gothic" panose="020B0502020202020204" pitchFamily="34" charset="0"/>
              </a:rPr>
              <a:t>“idea canvas.”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-1" y="-8525"/>
            <a:ext cx="9144000" cy="970671"/>
            <a:chOff x="-1" y="-11367"/>
            <a:chExt cx="12192000" cy="1294228"/>
          </a:xfrm>
        </p:grpSpPr>
        <p:sp>
          <p:nvSpPr>
            <p:cNvPr id="12" name="Rectangle 11"/>
            <p:cNvSpPr/>
            <p:nvPr/>
          </p:nvSpPr>
          <p:spPr>
            <a:xfrm>
              <a:off x="-1" y="-11367"/>
              <a:ext cx="12192000" cy="129422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9359"/>
              <a:ext cx="1621417" cy="1215454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548882" y="196735"/>
            <a:ext cx="8595118" cy="5309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CA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Adapting the </a:t>
            </a:r>
            <a:r>
              <a:rPr lang="en-CA" sz="3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Business </a:t>
            </a:r>
            <a:r>
              <a:rPr lang="en-CA" sz="30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Century Gothic"/>
              </a:rPr>
              <a:t>Model Canvas</a:t>
            </a:r>
            <a:endParaRPr lang="en-CA" sz="30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42096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56D8CB729997B34AA0D664518EC7801D" ma:contentTypeVersion="1" ma:contentTypeDescription="Upload an image." ma:contentTypeScope="" ma:versionID="394e9e7c3aedf5716f35c5758bf19ffe">
  <xsd:schema xmlns:xsd="http://www.w3.org/2001/XMLSchema" xmlns:xs="http://www.w3.org/2001/XMLSchema" xmlns:p="http://schemas.microsoft.com/office/2006/metadata/properties" xmlns:ns1="http://schemas.microsoft.com/sharepoint/v3" xmlns:ns2="3EDABD58-890E-48F9-93AD-EDF47A8178B5" xmlns:ns3="http://schemas.microsoft.com/sharepoint/v3/fields" targetNamespace="http://schemas.microsoft.com/office/2006/metadata/properties" ma:root="true" ma:fieldsID="6aa9226a1d6b103a6591a689d5e9b036" ns1:_="" ns2:_="" ns3:_="">
    <xsd:import namespace="http://schemas.microsoft.com/sharepoint/v3"/>
    <xsd:import namespace="3EDABD58-890E-48F9-93AD-EDF47A8178B5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DABD58-890E-48F9-93AD-EDF47A8178B5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3EDABD58-890E-48F9-93AD-EDF47A8178B5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903AF0E7-205B-46D0-B903-0632BEC733AE}"/>
</file>

<file path=customXml/itemProps2.xml><?xml version="1.0" encoding="utf-8"?>
<ds:datastoreItem xmlns:ds="http://schemas.openxmlformats.org/officeDocument/2006/customXml" ds:itemID="{4BB6C092-18C0-4122-818F-F1C135A888B5}"/>
</file>

<file path=customXml/itemProps3.xml><?xml version="1.0" encoding="utf-8"?>
<ds:datastoreItem xmlns:ds="http://schemas.openxmlformats.org/officeDocument/2006/customXml" ds:itemID="{FB80511A-D2BC-46CB-89D6-E9772FF3F304}"/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522</Words>
  <Application>Microsoft Office PowerPoint</Application>
  <PresentationFormat>On-screen Show (16:9)</PresentationFormat>
  <Paragraphs>116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MS PGothic</vt:lpstr>
      <vt:lpstr>Arial</vt:lpstr>
      <vt:lpstr>Calibri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MaRS Discovery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Burwell</dc:creator>
  <cp:keywords/>
  <dc:description/>
  <cp:lastModifiedBy>USER!!</cp:lastModifiedBy>
  <cp:revision>26</cp:revision>
  <dcterms:created xsi:type="dcterms:W3CDTF">2015-07-19T17:23:31Z</dcterms:created>
  <dcterms:modified xsi:type="dcterms:W3CDTF">2018-12-21T10:29:32Z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0x0101009148F5A04DDD49CBA7127AADA5FB792B00AADE34325A8B49CDA8BB4DB53328F2140056D8CB729997B34AA0D664518EC7801D</vt:lpwstr>
  </property>
</Properties>
</file>